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  <p:sldMasterId id="2147483670" r:id="rId3"/>
  </p:sldMasterIdLst>
  <p:notesMasterIdLst>
    <p:notesMasterId r:id="rId36"/>
  </p:notesMasterIdLst>
  <p:sldIdLst>
    <p:sldId id="289" r:id="rId4"/>
    <p:sldId id="290" r:id="rId5"/>
    <p:sldId id="286" r:id="rId6"/>
    <p:sldId id="292" r:id="rId7"/>
    <p:sldId id="293" r:id="rId8"/>
    <p:sldId id="294" r:id="rId9"/>
    <p:sldId id="259" r:id="rId10"/>
    <p:sldId id="291" r:id="rId11"/>
    <p:sldId id="295" r:id="rId12"/>
    <p:sldId id="296" r:id="rId13"/>
    <p:sldId id="258" r:id="rId14"/>
    <p:sldId id="297" r:id="rId15"/>
    <p:sldId id="298" r:id="rId16"/>
    <p:sldId id="257" r:id="rId17"/>
    <p:sldId id="260" r:id="rId18"/>
    <p:sldId id="261" r:id="rId19"/>
    <p:sldId id="262" r:id="rId20"/>
    <p:sldId id="263" r:id="rId21"/>
    <p:sldId id="264" r:id="rId22"/>
    <p:sldId id="299" r:id="rId23"/>
    <p:sldId id="300" r:id="rId24"/>
    <p:sldId id="301" r:id="rId25"/>
    <p:sldId id="302" r:id="rId26"/>
    <p:sldId id="303" r:id="rId27"/>
    <p:sldId id="266" r:id="rId28"/>
    <p:sldId id="267" r:id="rId29"/>
    <p:sldId id="268" r:id="rId30"/>
    <p:sldId id="304" r:id="rId31"/>
    <p:sldId id="305" r:id="rId32"/>
    <p:sldId id="270" r:id="rId33"/>
    <p:sldId id="271" r:id="rId34"/>
    <p:sldId id="283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845" autoAdjust="0"/>
  </p:normalViewPr>
  <p:slideViewPr>
    <p:cSldViewPr snapToGrid="0">
      <p:cViewPr varScale="1">
        <p:scale>
          <a:sx n="192" d="100"/>
          <a:sy n="192" d="100"/>
        </p:scale>
        <p:origin x="174" y="480"/>
      </p:cViewPr>
      <p:guideLst>
        <p:guide orient="horz" pos="15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C9D4C-EFD5-4E16-9FD5-B6297126F1AC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E7B05-F66F-41CE-9A86-B93D755B0A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19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741715" y="0"/>
            <a:ext cx="7402286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5554" y="2914650"/>
            <a:ext cx="6548846" cy="131445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"/>
            <a:ext cx="9144000" cy="60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A60EF3-5B70-4481-A868-5BD09C73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8F9D-CBB4-8DC2-B5D2-E81D98119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39A2E-4615-4519-E9CE-30BAD0313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96919-C50F-557B-4411-7B408768B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62ADB-9EE2-D58B-4499-E585C965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2D70E-845D-5713-BCE0-EDD79781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59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8ECBB-2722-FFCA-F220-57598BA7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4C25E-BB5D-38AE-25AA-115E92A0A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A9C3D-4B74-4606-1D8F-F3560CDD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423C3-3355-7591-2765-D3894CEE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9C65D-F38D-FEFE-453C-8BDEA6CB5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41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75B77-E938-3182-C948-0FDAB21E4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B9C07-2695-026B-9400-D99B90418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FE466-0BFE-04D8-739D-2CFC1527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DFB8A-7D87-943D-F166-47436D7C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93DD4-90AB-3A45-89C8-1220F7C3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83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AFC3-A41A-EB75-1B84-BE3D035E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F8573-8258-721C-A987-1C451479E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7DE5C-06D5-773D-2F77-FD58C9EA1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DAB2A-4F24-4A5B-B00E-933903C07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BF530-E357-6032-9E14-35A40D3E3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4420F-209F-C5B2-FA13-F79DBF28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68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0D86-EC9E-DBCD-A00C-775D12EA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6F46E-2D28-9248-C796-979250D96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D73B4-4B60-B78E-88AE-45062FA30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EEA88-EDB4-1B45-3C17-5F6F59993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8F6335-F3E3-01C3-3392-9BF75B6E4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5C840C-A7F7-40C3-74BF-0567E480C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9D29F-B342-011A-702A-C654B95E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60672-68CB-DA89-75B3-B23A53F9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70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8FF9-28DE-C8BC-EF69-4085935BD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131712-4F49-1297-A403-37BB1D7D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8C690-A4BE-74EE-09E7-3D21F77CB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C7DE4-19B0-EB57-14B4-DFFFCC3C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06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0718DC-199D-2208-78B8-3F7354282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33CA2-69EB-90B5-722C-BBA97266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0BAAA-2238-E9CA-9DAC-7AFE8F0B0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75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3ED3-F877-3CC1-1ABE-522907DA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41F9-9B67-CCEB-096D-97EC12341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E5598-4813-487B-6BD5-0E392DC28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F2337-2DA4-3850-79D8-3DBA04053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F27B1-8E7C-2DD2-FC13-DB2E68B5B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C4304-4BCE-ABC3-FC58-609BB7194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969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7D293-6C05-4466-D702-232BAF641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28EE07-4FE9-7BB8-9B18-69C1FE45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294DE-DA8B-BBA0-A5FA-4C10BBFAA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5051F-C2F5-E1F9-AD61-3FE4644A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5DC01-A895-105C-1FB2-81E6286CA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FA498-8BAF-386C-CBBD-A8901149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27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FD46-3698-0807-3971-E4E7E13F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010CD-78B8-79FD-D413-2C0BBEB2A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BBFA9-D9B2-36F5-406C-94C307A7B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63BD8-6DD3-5FEC-49AA-C506BCD98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57DD3-D2C9-39C6-9785-D5466CEC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7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9D86F-0E15-46C6-88AE-086E78885E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8320" y="4736782"/>
            <a:ext cx="5501640" cy="216218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Embarcadero Technologies 2014 – all rights reserved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6421D8-9CE8-3E49-8CCA-CF9E3A44A9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6299A-742F-0745-CE0A-A20051822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0DCEF-9C44-36DB-FCF6-63DAF8EA3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79A45-D907-7821-24B8-8B51ED25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4BA7D-228C-C427-B6F4-E0454353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55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8F9D-CBB4-8DC2-B5D2-E81D98119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39A2E-4615-4519-E9CE-30BAD0313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96919-C50F-557B-4411-7B408768B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62ADB-9EE2-D58B-4499-E585C965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2D70E-845D-5713-BCE0-EDD79781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8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8ECBB-2722-FFCA-F220-57598BA7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4C25E-BB5D-38AE-25AA-115E92A0A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A9C3D-4B74-4606-1D8F-F3560CDD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423C3-3355-7591-2765-D3894CEE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9C65D-F38D-FEFE-453C-8BDEA6CB5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41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75B77-E938-3182-C948-0FDAB21E4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B9C07-2695-026B-9400-D99B90418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FE466-0BFE-04D8-739D-2CFC1527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DFB8A-7D87-943D-F166-47436D7C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93DD4-90AB-3A45-89C8-1220F7C3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315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AFC3-A41A-EB75-1B84-BE3D035E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F8573-8258-721C-A987-1C451479E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7DE5C-06D5-773D-2F77-FD58C9EA1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DAB2A-4F24-4A5B-B00E-933903C07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BF530-E357-6032-9E14-35A40D3E3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4420F-209F-C5B2-FA13-F79DBF28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2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0D86-EC9E-DBCD-A00C-775D12EA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6F46E-2D28-9248-C796-979250D96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D73B4-4B60-B78E-88AE-45062FA30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EEA88-EDB4-1B45-3C17-5F6F59993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8F6335-F3E3-01C3-3392-9BF75B6E4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5C840C-A7F7-40C3-74BF-0567E480C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9D29F-B342-011A-702A-C654B95E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60672-68CB-DA89-75B3-B23A53F9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40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8FF9-28DE-C8BC-EF69-4085935BD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131712-4F49-1297-A403-37BB1D7D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8C690-A4BE-74EE-09E7-3D21F77CB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C7DE4-19B0-EB57-14B4-DFFFCC3C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415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0718DC-199D-2208-78B8-3F7354282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33CA2-69EB-90B5-722C-BBA97266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0BAAA-2238-E9CA-9DAC-7AFE8F0B0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108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3ED3-F877-3CC1-1ABE-522907DA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41F9-9B67-CCEB-096D-97EC12341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E5598-4813-487B-6BD5-0E392DC28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F2337-2DA4-3850-79D8-3DBA04053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F27B1-8E7C-2DD2-FC13-DB2E68B5B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C4304-4BCE-ABC3-FC58-609BB7194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883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7D293-6C05-4466-D702-232BAF641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28EE07-4FE9-7BB8-9B18-69C1FE45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294DE-DA8B-BBA0-A5FA-4C10BBFAA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5051F-C2F5-E1F9-AD61-3FE4644A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5DC01-A895-105C-1FB2-81E6286CA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FA498-8BAF-386C-CBBD-A8901149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93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9D86F-0E15-46C6-88AE-086E78885E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8320" y="4736782"/>
            <a:ext cx="5501640" cy="216218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Embarcadero Technologies 2014 – all rights reserved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FD46-3698-0807-3971-E4E7E13F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010CD-78B8-79FD-D413-2C0BBEB2A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BBFA9-D9B2-36F5-406C-94C307A7B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63BD8-6DD3-5FEC-49AA-C506BCD98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57DD3-D2C9-39C6-9785-D5466CEC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10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6421D8-9CE8-3E49-8CCA-CF9E3A44A9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6299A-742F-0745-CE0A-A20051822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0DCEF-9C44-36DB-FCF6-63DAF8EA3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79A45-D907-7821-24B8-8B51ED25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4BA7D-228C-C427-B6F4-E0454353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87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9192"/>
            <a:ext cx="4038600" cy="3443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59192"/>
            <a:ext cx="4038600" cy="3443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9D86F-0E15-46C6-88AE-086E78885E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8320" y="4736782"/>
            <a:ext cx="5501640" cy="216218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Embarcadero Technologies 2014 – all rights reserved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9D86F-0E15-46C6-88AE-086E78885E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1798320" y="4736782"/>
            <a:ext cx="5501640" cy="216218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Embarcadero Technologies 2014 – all rights reserved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9D86F-0E15-46C6-88AE-086E78885E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8320" y="4736782"/>
            <a:ext cx="5501640" cy="216218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Embarcadero Technologies 2014 – all rights reserved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9D86F-0E15-46C6-88AE-086E78885E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8320" y="4736782"/>
            <a:ext cx="5501640" cy="216218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Embarcadero Technologies 2014 – all rights reserved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0039"/>
            <a:ext cx="3008313" cy="68580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20040"/>
            <a:ext cx="5111750" cy="4274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203960"/>
            <a:ext cx="3008313" cy="33906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9D86F-0E15-46C6-88AE-086E78885E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8320" y="4736782"/>
            <a:ext cx="5501640" cy="216218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Embarcadero Technologies 2014 – all rights reserved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9D86F-0E15-46C6-88AE-086E78885E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8320" y="4736782"/>
            <a:ext cx="5501640" cy="216218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Embarcadero Technologies 2014 – all rights reserved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1960" y="4702016"/>
            <a:ext cx="777240" cy="235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9D86F-0E15-46C6-88AE-086E78885E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497123-AEF5-904C-E4BD-1924151B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43972-3139-2239-595E-20B8F284E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2F072-7ECE-3575-C32E-2584E59886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3003B-7ED6-26A4-37B2-41B56D195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D08E3-9A66-AD32-F511-762147E36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11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497123-AEF5-904C-E4BD-1924151B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43972-3139-2239-595E-20B8F284E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2F072-7ECE-3575-C32E-2584E59886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E6C36-B96A-4262-B909-2AF64B52CA71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3003B-7ED6-26A4-37B2-41B56D195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D08E3-9A66-AD32-F511-762147E36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24.g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3CE0484-F402-80B2-753B-CDB8CBF3D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2286" y="11140"/>
            <a:ext cx="9366286" cy="515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18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is the Apple iOS Enterprise Program?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0931" y="1453080"/>
            <a:ext cx="4472411" cy="2580237"/>
          </a:xfrm>
        </p:spPr>
        <p:txBody>
          <a:bodyPr>
            <a:normAutofit/>
          </a:bodyPr>
          <a:lstStyle/>
          <a:p>
            <a:r>
              <a:rPr lang="en-US" sz="2400" dirty="0"/>
              <a:t>Developers are either in-house</a:t>
            </a:r>
          </a:p>
          <a:p>
            <a:pPr marL="0" indent="0">
              <a:buNone/>
            </a:pPr>
            <a:endParaRPr lang="en-US" sz="2400" b="1" dirty="0">
              <a:solidFill>
                <a:schemeClr val="accent2"/>
              </a:solidFill>
            </a:endParaRPr>
          </a:p>
          <a:p>
            <a:r>
              <a:rPr lang="en-US" sz="2400" dirty="0"/>
              <a:t>Or external contractors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developers join the Enterprise’s “team”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1B608-5F5C-88EE-D1C0-A3C8AF4834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841" y="1297057"/>
            <a:ext cx="4115583" cy="2932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62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67"/>
    </mc:Choice>
    <mc:Fallback xmlns="">
      <p:transition spd="slow" advTm="8506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Why would you want to do this?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  <a:alpha val="7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 are a developer it allows you to create apps for corporate customers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can be very </a:t>
            </a:r>
            <a:r>
              <a:rPr lang="en-US" b="1" dirty="0">
                <a:solidFill>
                  <a:schemeClr val="accent2"/>
                </a:solidFill>
              </a:rPr>
              <a:t>lucrative</a:t>
            </a:r>
            <a:r>
              <a:rPr lang="en-US" dirty="0"/>
              <a:t> – more so than the app store!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Development labor, consultancy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Technical support, training, repeat business!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No royalties</a:t>
            </a:r>
            <a:r>
              <a:rPr lang="en-US" dirty="0">
                <a:solidFill>
                  <a:schemeClr val="bg1"/>
                </a:solidFill>
              </a:rPr>
              <a:t> to Apple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No approval process, no guidelines either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304"/>
    </mc:Choice>
    <mc:Fallback xmlns="">
      <p:transition spd="slow" advTm="21630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Is selling via the app store profitable?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2"/>
                </a:solidFill>
              </a:rPr>
              <a:t>standard</a:t>
            </a:r>
            <a:r>
              <a:rPr lang="en-US" dirty="0"/>
              <a:t> app store commission is </a:t>
            </a:r>
            <a:r>
              <a:rPr lang="en-US" b="1" dirty="0">
                <a:solidFill>
                  <a:schemeClr val="accent2"/>
                </a:solidFill>
              </a:rPr>
              <a:t>30%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There is also a small business program of </a:t>
            </a:r>
            <a:r>
              <a:rPr lang="en-US" b="1" dirty="0">
                <a:solidFill>
                  <a:schemeClr val="accent2"/>
                </a:solidFill>
              </a:rPr>
              <a:t>15%</a:t>
            </a:r>
            <a:r>
              <a:rPr lang="en-US" dirty="0"/>
              <a:t> if you earn less than $1m per year 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2"/>
                </a:solidFill>
              </a:rPr>
              <a:t>https://www.apple.com/newsroom/2020/11/apple-announces-app-store-small-business-program/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Compare to</a:t>
            </a:r>
            <a:r>
              <a:rPr lang="en-US" b="1" dirty="0">
                <a:solidFill>
                  <a:schemeClr val="accent2"/>
                </a:solidFill>
              </a:rPr>
              <a:t> Enterprise</a:t>
            </a:r>
            <a:r>
              <a:rPr lang="en-US" dirty="0"/>
              <a:t> membership at </a:t>
            </a:r>
            <a:r>
              <a:rPr lang="en-US" b="1" dirty="0">
                <a:solidFill>
                  <a:schemeClr val="accent2"/>
                </a:solidFill>
              </a:rPr>
              <a:t>$299</a:t>
            </a:r>
            <a:r>
              <a:rPr lang="en-US" dirty="0"/>
              <a:t> per year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62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304"/>
    </mc:Choice>
    <mc:Fallback xmlns="">
      <p:transition spd="slow" advTm="21630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Is selling via the app store profitable?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02CD6DB-773F-6DDA-F032-FBFB129245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1" y="1200151"/>
            <a:ext cx="3532642" cy="33944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4C557B0-B454-686E-FD04-542E2B9656E6}"/>
              </a:ext>
            </a:extLst>
          </p:cNvPr>
          <p:cNvSpPr txBox="1">
            <a:spLocks/>
          </p:cNvSpPr>
          <p:nvPr/>
        </p:nvSpPr>
        <p:spPr>
          <a:xfrm>
            <a:off x="4072172" y="1203735"/>
            <a:ext cx="4742507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Compare the </a:t>
            </a:r>
            <a:r>
              <a:rPr lang="en-US" b="1" dirty="0">
                <a:solidFill>
                  <a:schemeClr val="accent2"/>
                </a:solidFill>
              </a:rPr>
              <a:t>regular app store</a:t>
            </a:r>
            <a:r>
              <a:rPr lang="en-US" dirty="0"/>
              <a:t> to how much you would earn on the US </a:t>
            </a:r>
            <a:r>
              <a:rPr lang="en-US" i="1" u="sng" dirty="0"/>
              <a:t>minimum</a:t>
            </a:r>
            <a:r>
              <a:rPr lang="en-US" dirty="0"/>
              <a:t> wage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would have to sell </a:t>
            </a:r>
            <a:r>
              <a:rPr lang="en-US" b="1" dirty="0">
                <a:solidFill>
                  <a:schemeClr val="accent2"/>
                </a:solidFill>
              </a:rPr>
              <a:t>3445</a:t>
            </a:r>
            <a:r>
              <a:rPr lang="en-US" dirty="0"/>
              <a:t> copies of your app to make the same as minimum wage 😢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59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304"/>
    </mc:Choice>
    <mc:Fallback xmlns="">
      <p:transition spd="slow" advTm="21630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97"/>
            <a:ext cx="8229600" cy="72248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How are iOS Enterprise apps distributed?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08875"/>
            <a:ext cx="8229600" cy="3394472"/>
          </a:xfrm>
          <a:solidFill>
            <a:schemeClr val="tx2">
              <a:lumMod val="50000"/>
              <a:alpha val="75000"/>
            </a:schemeClr>
          </a:solidFill>
        </p:spPr>
        <p:txBody>
          <a:bodyPr/>
          <a:lstStyle/>
          <a:p>
            <a:r>
              <a:rPr lang="en-US" dirty="0"/>
              <a:t>Email</a:t>
            </a:r>
          </a:p>
          <a:p>
            <a:r>
              <a:rPr lang="en-US" dirty="0"/>
              <a:t>WIFI</a:t>
            </a:r>
          </a:p>
          <a:p>
            <a:r>
              <a:rPr lang="en-US" dirty="0"/>
              <a:t>iTunes</a:t>
            </a:r>
          </a:p>
          <a:p>
            <a:r>
              <a:rPr lang="en-US" dirty="0"/>
              <a:t>Enterprise provisioning-tools</a:t>
            </a:r>
          </a:p>
          <a:p>
            <a:r>
              <a:rPr lang="en-US" dirty="0"/>
              <a:t>Specially-crafted web page</a:t>
            </a:r>
          </a:p>
          <a:p>
            <a:r>
              <a:rPr lang="en-US" dirty="0"/>
              <a:t>Updates are </a:t>
            </a:r>
            <a:r>
              <a:rPr lang="en-US" b="1" dirty="0">
                <a:solidFill>
                  <a:schemeClr val="accent2"/>
                </a:solidFill>
              </a:rPr>
              <a:t>super-easy</a:t>
            </a:r>
            <a:r>
              <a:rPr lang="en-US" dirty="0"/>
              <a:t>: code it, sign it, distribute 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66"/>
    </mc:Choice>
    <mc:Fallback xmlns="">
      <p:transition spd="slow" advTm="6956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107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What’s the difference between an Enterprise app and a ‘normal’ app?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2652"/>
            <a:ext cx="8229600" cy="3394472"/>
          </a:xfrm>
          <a:solidFill>
            <a:schemeClr val="tx2">
              <a:lumMod val="50000"/>
              <a:alpha val="75000"/>
            </a:schemeClr>
          </a:solidFill>
        </p:spPr>
        <p:txBody>
          <a:bodyPr/>
          <a:lstStyle/>
          <a:p>
            <a:r>
              <a:rPr lang="en-US" dirty="0"/>
              <a:t>An Enterprise app is an application that has been signed using an </a:t>
            </a:r>
            <a:r>
              <a:rPr lang="en-US" b="1" dirty="0">
                <a:solidFill>
                  <a:schemeClr val="accent2"/>
                </a:solidFill>
              </a:rPr>
              <a:t>Apple Enterprise Certificate</a:t>
            </a:r>
          </a:p>
          <a:p>
            <a:r>
              <a:rPr lang="en-US" dirty="0"/>
              <a:t>It’s usually ‘ad-hoc’</a:t>
            </a:r>
          </a:p>
          <a:p>
            <a:r>
              <a:rPr lang="en-US" dirty="0"/>
              <a:t>However, it’s not tied to any specific devices</a:t>
            </a:r>
          </a:p>
          <a:p>
            <a:r>
              <a:rPr lang="en-US" dirty="0"/>
              <a:t>…and yes we can create them in Delphi, C++ and RAD Studio</a:t>
            </a:r>
          </a:p>
        </p:txBody>
      </p:sp>
    </p:spTree>
    <p:extLst>
      <p:ext uri="{BB962C8B-B14F-4D97-AF65-F5344CB8AC3E}">
        <p14:creationId xmlns:p14="http://schemas.microsoft.com/office/powerpoint/2010/main" val="264816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72"/>
    </mc:Choice>
    <mc:Fallback xmlns="">
      <p:transition spd="slow" advTm="7627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do you need?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  <a:alpha val="75000"/>
            </a:schemeClr>
          </a:solidFill>
        </p:spPr>
        <p:txBody>
          <a:bodyPr>
            <a:normAutofit fontScale="92500"/>
          </a:bodyPr>
          <a:lstStyle/>
          <a:p>
            <a:r>
              <a:rPr lang="en-US" dirty="0"/>
              <a:t>The company or organization needs to be registered with the Apple Enterprise Developer program</a:t>
            </a:r>
          </a:p>
          <a:p>
            <a:pPr lvl="1"/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https://developer.apple.com/programs/ios/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$299</a:t>
            </a:r>
            <a:r>
              <a:rPr lang="en-US" dirty="0">
                <a:solidFill>
                  <a:schemeClr val="bg1"/>
                </a:solidFill>
              </a:rPr>
              <a:t> per year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 must provide a D-U-N-S number</a:t>
            </a:r>
          </a:p>
          <a:p>
            <a:pPr lvl="1"/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http://www.dnb.com/get-a-duns-number.html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Someone with ‘legal authority’ for the organization must validate the paperwork</a:t>
            </a:r>
          </a:p>
        </p:txBody>
      </p:sp>
    </p:spTree>
    <p:extLst>
      <p:ext uri="{BB962C8B-B14F-4D97-AF65-F5344CB8AC3E}">
        <p14:creationId xmlns:p14="http://schemas.microsoft.com/office/powerpoint/2010/main" val="366491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434"/>
    </mc:Choice>
    <mc:Fallback xmlns="">
      <p:transition spd="slow" advTm="14343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4988" y="416125"/>
            <a:ext cx="7008812" cy="425054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Sign on to the development portal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861" b="-36861"/>
          <a:stretch/>
        </p:blipFill>
        <p:spPr>
          <a:xfrm>
            <a:off x="2150098" y="708059"/>
            <a:ext cx="5486400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41075" y="3456592"/>
            <a:ext cx="8368746" cy="978849"/>
          </a:xfrm>
          <a:solidFill>
            <a:schemeClr val="tx2">
              <a:lumMod val="75000"/>
              <a:alpha val="60000"/>
            </a:schemeClr>
          </a:solidFill>
        </p:spPr>
        <p:txBody>
          <a:bodyPr>
            <a:normAutofit fontScale="92500"/>
          </a:bodyPr>
          <a:lstStyle/>
          <a:p>
            <a:r>
              <a:rPr lang="en-US" sz="2200" dirty="0"/>
              <a:t>Use the Apple ID associated with the Enterprise program</a:t>
            </a:r>
          </a:p>
          <a:p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https://developer.apple.com/membercenter/index.action</a:t>
            </a:r>
            <a:endParaRPr lang="en-US" sz="16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10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58"/>
    </mc:Choice>
    <mc:Fallback xmlns="">
      <p:transition spd="slow" advTm="6225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78" y="464655"/>
            <a:ext cx="7169358" cy="425054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Assign developers and roles to the team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00" b="-32500"/>
          <a:stretch/>
        </p:blipFill>
        <p:spPr>
          <a:xfrm>
            <a:off x="1714499" y="677182"/>
            <a:ext cx="5486400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3670" y="3538486"/>
            <a:ext cx="7812156" cy="1098119"/>
          </a:xfrm>
        </p:spPr>
        <p:txBody>
          <a:bodyPr>
            <a:normAutofit/>
          </a:bodyPr>
          <a:lstStyle/>
          <a:p>
            <a:r>
              <a:rPr lang="en-US" sz="2000" dirty="0"/>
              <a:t>If you are a developer working on behalf of an Enterprise customer then the team “</a:t>
            </a:r>
            <a:r>
              <a:rPr lang="en-US" sz="2000" b="1" dirty="0">
                <a:solidFill>
                  <a:schemeClr val="accent2"/>
                </a:solidFill>
              </a:rPr>
              <a:t>Agent</a:t>
            </a:r>
            <a:r>
              <a:rPr lang="en-US" sz="2000" dirty="0"/>
              <a:t>” needs to assign </a:t>
            </a:r>
            <a:r>
              <a:rPr lang="en-US" sz="2000" b="1" i="1" dirty="0">
                <a:solidFill>
                  <a:schemeClr val="accent2"/>
                </a:solidFill>
              </a:rPr>
              <a:t>your</a:t>
            </a:r>
            <a:r>
              <a:rPr lang="en-US" sz="2000" dirty="0"/>
              <a:t> Apple ID to the team</a:t>
            </a:r>
          </a:p>
        </p:txBody>
      </p:sp>
    </p:spTree>
    <p:extLst>
      <p:ext uri="{BB962C8B-B14F-4D97-AF65-F5344CB8AC3E}">
        <p14:creationId xmlns:p14="http://schemas.microsoft.com/office/powerpoint/2010/main" val="52994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89"/>
    </mc:Choice>
    <mc:Fallback xmlns="">
      <p:transition spd="slow" advTm="4108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20165" y="1117759"/>
            <a:ext cx="4124445" cy="327601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 </a:t>
            </a:r>
            <a:r>
              <a:rPr lang="en-US" sz="1800" dirty="0">
                <a:solidFill>
                  <a:schemeClr val="accent2"/>
                </a:solidFill>
              </a:rPr>
              <a:t>iOS Distribution Certificate</a:t>
            </a:r>
            <a:r>
              <a:rPr lang="en-US" sz="1800" dirty="0"/>
              <a:t> for the enterprise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</a:t>
            </a:r>
            <a:r>
              <a:rPr lang="en-US" sz="1800" dirty="0">
                <a:solidFill>
                  <a:schemeClr val="accent2"/>
                </a:solidFill>
              </a:rPr>
              <a:t>development certificate</a:t>
            </a:r>
            <a:r>
              <a:rPr lang="en-US" sz="1800" dirty="0"/>
              <a:t> for the developer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</a:rPr>
              <a:t>Provisioning profiles</a:t>
            </a:r>
            <a:r>
              <a:rPr lang="en-US" sz="1800" dirty="0"/>
              <a:t> for the app or apps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You need to note these down!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3E1388-6CD8-1BCF-B793-55BE7F2D9960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You will need at least 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F89CFBF-9973-F088-0AFC-069AB2D131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48477" y="1174240"/>
            <a:ext cx="4452732" cy="31630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50253"/>
            <a:ext cx="5486400" cy="425054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There are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several</a:t>
            </a:r>
            <a:r>
              <a:rPr lang="en-US" dirty="0">
                <a:latin typeface="+mn-lt"/>
              </a:rPr>
              <a:t> signing certificates to produce</a:t>
            </a:r>
          </a:p>
        </p:txBody>
      </p:sp>
    </p:spTree>
    <p:extLst>
      <p:ext uri="{BB962C8B-B14F-4D97-AF65-F5344CB8AC3E}">
        <p14:creationId xmlns:p14="http://schemas.microsoft.com/office/powerpoint/2010/main" val="274294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75"/>
    </mc:Choice>
    <mc:Fallback xmlns="">
      <p:transition spd="slow" advTm="6147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08C0-3289-3EC0-293E-1190260B3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76818" y="11140"/>
            <a:ext cx="9320818" cy="5158567"/>
          </a:xfr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F37292-33B7-C14F-55D6-31CBBD17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sz="495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 iOS apps, no app store required!</a:t>
            </a:r>
          </a:p>
        </p:txBody>
      </p:sp>
    </p:spTree>
    <p:extLst>
      <p:ext uri="{BB962C8B-B14F-4D97-AF65-F5344CB8AC3E}">
        <p14:creationId xmlns:p14="http://schemas.microsoft.com/office/powerpoint/2010/main" val="1657428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3E1388-6CD8-1BCF-B793-55BE7F2D9960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Install PA Server if you haven’t already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F89CFBF-9973-F088-0AFC-069AB2D131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9753" y="1307783"/>
            <a:ext cx="5803381" cy="27275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50253"/>
            <a:ext cx="5486400" cy="425054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You will also need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XCode</a:t>
            </a:r>
            <a:r>
              <a:rPr lang="en-US" dirty="0">
                <a:latin typeface="+mn-lt"/>
              </a:rPr>
              <a:t> and the correct SDK</a:t>
            </a:r>
          </a:p>
        </p:txBody>
      </p:sp>
    </p:spTree>
    <p:extLst>
      <p:ext uri="{BB962C8B-B14F-4D97-AF65-F5344CB8AC3E}">
        <p14:creationId xmlns:p14="http://schemas.microsoft.com/office/powerpoint/2010/main" val="278079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75"/>
    </mc:Choice>
    <mc:Fallback xmlns="">
      <p:transition spd="slow" advTm="6147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3E1388-6CD8-1BCF-B793-55BE7F2D9960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Set the correct platform properties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F89CFBF-9973-F088-0AFC-069AB2D131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8032" y="1186570"/>
            <a:ext cx="3960460" cy="3550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6787" y="2420178"/>
            <a:ext cx="4169181" cy="71188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Make the connection just as you do for any other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iOS</a:t>
            </a:r>
            <a:r>
              <a:rPr lang="en-US" dirty="0">
                <a:latin typeface="+mn-lt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91265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75"/>
    </mc:Choice>
    <mc:Fallback xmlns="">
      <p:transition spd="slow" advTm="6147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3E1388-6CD8-1BCF-B793-55BE7F2D9960}"/>
              </a:ext>
            </a:extLst>
          </p:cNvPr>
          <p:cNvSpPr txBox="1">
            <a:spLocks/>
          </p:cNvSpPr>
          <p:nvPr/>
        </p:nvSpPr>
        <p:spPr>
          <a:xfrm>
            <a:off x="457200" y="-274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Choose iOS Device 64bit – </a:t>
            </a:r>
            <a:r>
              <a:rPr lang="en-US" sz="3200" dirty="0">
                <a:solidFill>
                  <a:schemeClr val="accent2"/>
                </a:solidFill>
                <a:latin typeface="+mn-lt"/>
              </a:rPr>
              <a:t>Ad hoc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F89CFBF-9973-F088-0AFC-069AB2D131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331" y="977848"/>
            <a:ext cx="4266030" cy="4000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327" y="2156792"/>
            <a:ext cx="4169181" cy="1336812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If everything is set up correctly you should find RAD Studio locates and selects your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Enterprise</a:t>
            </a:r>
            <a:r>
              <a:rPr lang="en-US" dirty="0">
                <a:latin typeface="+mn-lt"/>
              </a:rPr>
              <a:t> provisioning profile and distribution certificate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B6A5DA-6119-3B5A-5581-34CB09C6F2AE}"/>
              </a:ext>
            </a:extLst>
          </p:cNvPr>
          <p:cNvSpPr/>
          <p:nvPr/>
        </p:nvSpPr>
        <p:spPr>
          <a:xfrm>
            <a:off x="1699591" y="3756991"/>
            <a:ext cx="715618" cy="109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3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75"/>
    </mc:Choice>
    <mc:Fallback xmlns="">
      <p:transition spd="slow" advTm="6147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3E1388-6CD8-1BCF-B793-55BE7F2D9960}"/>
              </a:ext>
            </a:extLst>
          </p:cNvPr>
          <p:cNvSpPr txBox="1">
            <a:spLocks/>
          </p:cNvSpPr>
          <p:nvPr/>
        </p:nvSpPr>
        <p:spPr>
          <a:xfrm>
            <a:off x="457200" y="-274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Where can you find the .IPA package?</a:t>
            </a:r>
            <a:endParaRPr lang="en-US" sz="320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F89CFBF-9973-F088-0AFC-069AB2D131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331" y="1704848"/>
            <a:ext cx="4266030" cy="2546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327" y="2156792"/>
            <a:ext cx="4169181" cy="1336812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This is controlled on the project’s compiler options page</a:t>
            </a:r>
          </a:p>
        </p:txBody>
      </p:sp>
    </p:spTree>
    <p:extLst>
      <p:ext uri="{BB962C8B-B14F-4D97-AF65-F5344CB8AC3E}">
        <p14:creationId xmlns:p14="http://schemas.microsoft.com/office/powerpoint/2010/main" val="179960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75"/>
    </mc:Choice>
    <mc:Fallback xmlns="">
      <p:transition spd="slow" advTm="6147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3E1388-6CD8-1BCF-B793-55BE7F2D9960}"/>
              </a:ext>
            </a:extLst>
          </p:cNvPr>
          <p:cNvSpPr txBox="1">
            <a:spLocks/>
          </p:cNvSpPr>
          <p:nvPr/>
        </p:nvSpPr>
        <p:spPr>
          <a:xfrm>
            <a:off x="457200" y="-274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Where can you find the .IPA package?</a:t>
            </a:r>
            <a:endParaRPr lang="en-US" sz="320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F89CFBF-9973-F088-0AFC-069AB2D131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626" y="978116"/>
            <a:ext cx="3911048" cy="3763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327" y="2156792"/>
            <a:ext cx="4169181" cy="1336812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This should be the .IPA file after successful compile and deployment</a:t>
            </a:r>
          </a:p>
        </p:txBody>
      </p:sp>
    </p:spTree>
    <p:extLst>
      <p:ext uri="{BB962C8B-B14F-4D97-AF65-F5344CB8AC3E}">
        <p14:creationId xmlns:p14="http://schemas.microsoft.com/office/powerpoint/2010/main" val="398749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75"/>
    </mc:Choice>
    <mc:Fallback xmlns="">
      <p:transition spd="slow" advTm="6147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Distribution of your iOS Enterprise apps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  <a:alpha val="75000"/>
            </a:schemeClr>
          </a:solidFill>
        </p:spPr>
        <p:txBody>
          <a:bodyPr/>
          <a:lstStyle/>
          <a:p>
            <a:r>
              <a:rPr lang="en-US" dirty="0"/>
              <a:t>Test Flight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https://testflightapp.com</a:t>
            </a:r>
          </a:p>
          <a:p>
            <a:pPr marL="0" indent="0">
              <a:buNone/>
            </a:pPr>
            <a:endParaRPr lang="en-US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MDM Apple’s Enterprise Management tool 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http://www.apple.com/iphone/business/it/management.html</a:t>
            </a:r>
          </a:p>
          <a:p>
            <a:endParaRPr lang="en-US" sz="18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A </a:t>
            </a:r>
            <a:r>
              <a:rPr lang="en-US" b="1" dirty="0">
                <a:solidFill>
                  <a:schemeClr val="accent2"/>
                </a:solidFill>
              </a:rPr>
              <a:t>special</a:t>
            </a:r>
            <a:r>
              <a:rPr lang="en-US" dirty="0"/>
              <a:t> web page link</a:t>
            </a:r>
          </a:p>
        </p:txBody>
      </p:sp>
    </p:spTree>
    <p:extLst>
      <p:ext uri="{BB962C8B-B14F-4D97-AF65-F5344CB8AC3E}">
        <p14:creationId xmlns:p14="http://schemas.microsoft.com/office/powerpoint/2010/main" val="185281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50"/>
    </mc:Choice>
    <mc:Fallback xmlns="">
      <p:transition spd="slow" advTm="7035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Using a ‘magic’ html link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1136" y="1475692"/>
            <a:ext cx="8110330" cy="2031325"/>
          </a:xfrm>
          <a:prstGeom prst="rect">
            <a:avLst/>
          </a:prstGeom>
          <a:solidFill>
            <a:schemeClr val="tx2">
              <a:lumMod val="5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itms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-services://?action=download-manifest&amp;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=https://www.yourwebsite.com/a_folder/appname.plist"&gt;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Click here for the app&lt;/a&gt;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65497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20"/>
    </mc:Choice>
    <mc:Fallback xmlns="">
      <p:transition spd="slow" advTm="4432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Creating a .</a:t>
            </a:r>
            <a:r>
              <a:rPr lang="en-US" dirty="0" err="1">
                <a:latin typeface="+mn-lt"/>
              </a:rPr>
              <a:t>Plist</a:t>
            </a:r>
            <a:r>
              <a:rPr lang="en-US" dirty="0">
                <a:latin typeface="+mn-lt"/>
              </a:rPr>
              <a:t> file for app on the website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063230"/>
            <a:ext cx="8229600" cy="3787066"/>
          </a:xfrm>
          <a:solidFill>
            <a:schemeClr val="tx2">
              <a:lumMod val="50000"/>
              <a:alpha val="75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Go to here 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https://tinyurl.com/iosenterprise22</a:t>
            </a:r>
          </a:p>
          <a:p>
            <a:pPr marL="0" indent="0">
              <a:buNone/>
            </a:pPr>
            <a:endParaRPr lang="en-US" sz="2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You need the following files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mobileprovision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.IPA file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57x57 PNG file for an icon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.PLIST file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Web server </a:t>
            </a:r>
            <a:r>
              <a:rPr lang="en-US" b="1" dirty="0">
                <a:solidFill>
                  <a:schemeClr val="accent2"/>
                </a:solidFill>
              </a:rPr>
              <a:t>must</a:t>
            </a:r>
            <a:r>
              <a:rPr lang="en-US" dirty="0"/>
              <a:t> support </a:t>
            </a:r>
            <a:r>
              <a:rPr lang="en-US" b="1" dirty="0">
                <a:solidFill>
                  <a:schemeClr val="accent2"/>
                </a:solidFill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351093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60"/>
    </mc:Choice>
    <mc:Fallback xmlns="">
      <p:transition spd="slow" advTm="6926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3E1388-6CD8-1BCF-B793-55BE7F2D9960}"/>
              </a:ext>
            </a:extLst>
          </p:cNvPr>
          <p:cNvSpPr txBox="1">
            <a:spLocks/>
          </p:cNvSpPr>
          <p:nvPr/>
        </p:nvSpPr>
        <p:spPr>
          <a:xfrm>
            <a:off x="2738232" y="335193"/>
            <a:ext cx="617717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The Enterprise users can simply go to the web page to install</a:t>
            </a:r>
            <a:endParaRPr lang="en-US" sz="320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F89CFBF-9973-F088-0AFC-069AB2D131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764" y="334645"/>
            <a:ext cx="2171520" cy="4432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7196" y="1421296"/>
            <a:ext cx="5391978" cy="2464903"/>
          </a:xfrm>
          <a:solidFill>
            <a:schemeClr val="tx2">
              <a:lumMod val="50000"/>
              <a:alpha val="75000"/>
            </a:schemeClr>
          </a:solidFill>
        </p:spPr>
        <p:txBody>
          <a:bodyPr anchor="t">
            <a:normAutofit/>
          </a:bodyPr>
          <a:lstStyle/>
          <a:p>
            <a:br>
              <a:rPr lang="en-US" sz="3200" dirty="0">
                <a:solidFill>
                  <a:schemeClr val="accent2"/>
                </a:solidFill>
                <a:latin typeface="+mn-lt"/>
              </a:rPr>
            </a:br>
            <a:r>
              <a:rPr lang="en-US" sz="3200" dirty="0">
                <a:solidFill>
                  <a:schemeClr val="accent2"/>
                </a:solidFill>
                <a:latin typeface="+mn-lt"/>
              </a:rPr>
              <a:t>No</a:t>
            </a:r>
            <a:r>
              <a:rPr lang="en-US" sz="3200" dirty="0">
                <a:latin typeface="+mn-lt"/>
              </a:rPr>
              <a:t> app store required</a:t>
            </a:r>
            <a:br>
              <a:rPr lang="en-US" sz="3200" dirty="0">
                <a:latin typeface="+mn-lt"/>
              </a:rPr>
            </a:br>
            <a:br>
              <a:rPr lang="en-US" sz="3200" dirty="0">
                <a:latin typeface="+mn-lt"/>
              </a:rPr>
            </a:br>
            <a:r>
              <a:rPr lang="en-US" sz="3200" dirty="0">
                <a:solidFill>
                  <a:schemeClr val="accent2"/>
                </a:solidFill>
                <a:latin typeface="+mn-lt"/>
              </a:rPr>
              <a:t>No</a:t>
            </a:r>
            <a:r>
              <a:rPr lang="en-US" sz="3200" dirty="0">
                <a:latin typeface="+mn-lt"/>
              </a:rPr>
              <a:t> Apple approval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384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75"/>
    </mc:Choice>
    <mc:Fallback xmlns="">
      <p:transition spd="slow" advTm="6147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3E1388-6CD8-1BCF-B793-55BE7F2D9960}"/>
              </a:ext>
            </a:extLst>
          </p:cNvPr>
          <p:cNvSpPr txBox="1">
            <a:spLocks/>
          </p:cNvSpPr>
          <p:nvPr/>
        </p:nvSpPr>
        <p:spPr>
          <a:xfrm>
            <a:off x="2007706" y="210505"/>
            <a:ext cx="617717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The Enterprise users will need to install the provisioning profile of the registered Enterprise</a:t>
            </a:r>
            <a:endParaRPr lang="en-US" sz="320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F89CFBF-9973-F088-0AFC-069AB2D131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8822" y="1333001"/>
            <a:ext cx="2088305" cy="3599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37BC7155-2F0A-5B7E-82E1-6561B6F10C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0080" y="1333001"/>
            <a:ext cx="2023984" cy="3599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56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75"/>
    </mc:Choice>
    <mc:Fallback xmlns="">
      <p:transition spd="slow" advTm="6147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2FB3BF92-827B-4AD7-DBAF-F5F21D565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140"/>
            <a:ext cx="9144000" cy="515856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0036" y="599415"/>
            <a:ext cx="5725121" cy="583355"/>
          </a:xfrm>
        </p:spPr>
        <p:txBody>
          <a:bodyPr>
            <a:normAutofit fontScale="62500" lnSpcReduction="20000"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</a:rPr>
              <a:t>Enterprise iOS apps, no app store required!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4572000" y="1182770"/>
            <a:ext cx="4258736" cy="19274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r" defTabSz="685800">
              <a:lnSpc>
                <a:spcPct val="115000"/>
              </a:lnSpc>
            </a:pPr>
            <a:r>
              <a:rPr lang="en-US" sz="3000" b="1" dirty="0">
                <a:solidFill>
                  <a:srgbClr val="ED7D31"/>
                </a:solidFill>
                <a:latin typeface="Open Sans"/>
                <a:ea typeface="Open Sans"/>
                <a:cs typeface="Open Sans"/>
                <a:sym typeface="Open Sans"/>
              </a:rPr>
              <a:t>Ian Barker</a:t>
            </a:r>
            <a:endParaRPr sz="3000" b="1" dirty="0">
              <a:solidFill>
                <a:srgbClr val="ED7D3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r" defTabSz="685800">
              <a:lnSpc>
                <a:spcPct val="115000"/>
              </a:lnSpc>
            </a:pPr>
            <a:r>
              <a:rPr lang="en-US" sz="1500" b="1" dirty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Embarcadero Delphi MVP</a:t>
            </a:r>
            <a:endParaRPr sz="1500" b="1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r" defTabSz="685800">
              <a:lnSpc>
                <a:spcPct val="115000"/>
              </a:lnSpc>
            </a:pPr>
            <a:r>
              <a:rPr lang="en-US" sz="1500" dirty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ian.barker@gmail.com</a:t>
            </a:r>
          </a:p>
          <a:p>
            <a:pPr algn="r" defTabSz="685800">
              <a:lnSpc>
                <a:spcPct val="115000"/>
              </a:lnSpc>
            </a:pPr>
            <a:endParaRPr sz="1500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685800"/>
            <a:r>
              <a:rPr lang="en-US" sz="1500" dirty="0">
                <a:solidFill>
                  <a:srgbClr val="ED7D31"/>
                </a:solidFill>
                <a:latin typeface="Open Sans"/>
                <a:ea typeface="Open Sans"/>
                <a:cs typeface="Open Sans"/>
                <a:sym typeface="Open Sans"/>
              </a:rPr>
              <a:t>			@punctuation</a:t>
            </a:r>
            <a:r>
              <a:rPr lang="en-US" sz="1500" dirty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defTabSz="685800"/>
            <a:r>
              <a:rPr lang="en-US" sz="1500" dirty="0">
                <a:solidFill>
                  <a:srgbClr val="ED7D31"/>
                </a:solidFill>
                <a:latin typeface="Open Sans"/>
                <a:ea typeface="Open Sans"/>
                <a:cs typeface="Open Sans"/>
                <a:sym typeface="Open Sans"/>
              </a:rPr>
              <a:t>			about.me/</a:t>
            </a:r>
            <a:r>
              <a:rPr lang="en-US" sz="1500" dirty="0" err="1">
                <a:solidFill>
                  <a:srgbClr val="ED7D31"/>
                </a:solidFill>
                <a:latin typeface="Open Sans"/>
                <a:ea typeface="Open Sans"/>
                <a:cs typeface="Open Sans"/>
                <a:sym typeface="Open Sans"/>
              </a:rPr>
              <a:t>IanBarker</a:t>
            </a:r>
            <a:endParaRPr sz="1500" dirty="0">
              <a:solidFill>
                <a:srgbClr val="ED7D3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78;p15">
            <a:extLst>
              <a:ext uri="{FF2B5EF4-FFF2-40B4-BE49-F238E27FC236}">
                <a16:creationId xmlns:a16="http://schemas.microsoft.com/office/drawing/2014/main" id="{3C02875A-02DE-57E9-995F-11E424C64B54}"/>
              </a:ext>
            </a:extLst>
          </p:cNvPr>
          <p:cNvSpPr txBox="1"/>
          <p:nvPr/>
        </p:nvSpPr>
        <p:spPr>
          <a:xfrm>
            <a:off x="259492" y="4457053"/>
            <a:ext cx="6628325" cy="4154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68569" tIns="68569" rIns="68569" bIns="68569" anchor="t" anchorCtr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Slides, link &amp; replay:  </a:t>
            </a:r>
            <a:r>
              <a:rPr lang="en-US" dirty="0">
                <a:solidFill>
                  <a:srgbClr val="0563C1"/>
                </a:solidFill>
                <a:latin typeface="Open Sans"/>
                <a:ea typeface="Open Sans"/>
                <a:cs typeface="Open Sans"/>
                <a:sym typeface="Open Sans"/>
              </a:rPr>
              <a:t>https://tinyurl.com/iosenterprise22</a:t>
            </a:r>
            <a:endParaRPr dirty="0">
              <a:solidFill>
                <a:prstClr val="black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Twitter Logo transparent PNG - StickPNG">
            <a:extLst>
              <a:ext uri="{FF2B5EF4-FFF2-40B4-BE49-F238E27FC236}">
                <a16:creationId xmlns:a16="http://schemas.microsoft.com/office/drawing/2014/main" id="{292B4580-4A4F-8162-CFC6-14B754393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441" y="2552430"/>
            <a:ext cx="282583" cy="28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Internet outline">
            <a:extLst>
              <a:ext uri="{FF2B5EF4-FFF2-40B4-BE49-F238E27FC236}">
                <a16:creationId xmlns:a16="http://schemas.microsoft.com/office/drawing/2014/main" id="{53C51C79-23E8-EB34-2A9A-176202491A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9441" y="2769290"/>
            <a:ext cx="282582" cy="28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3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Tips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  <a:alpha val="7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/>
              <a:t>Put some analytics on the web page</a:t>
            </a:r>
          </a:p>
          <a:p>
            <a:r>
              <a:rPr lang="en-US" b="1" dirty="0">
                <a:solidFill>
                  <a:schemeClr val="accent2"/>
                </a:solidFill>
              </a:rPr>
              <a:t>Secure</a:t>
            </a:r>
            <a:r>
              <a:rPr lang="en-US" dirty="0"/>
              <a:t> the web page</a:t>
            </a:r>
          </a:p>
          <a:p>
            <a:r>
              <a:rPr lang="en-US" dirty="0"/>
              <a:t>Have a “</a:t>
            </a:r>
            <a:r>
              <a:rPr lang="en-US" b="1" dirty="0">
                <a:solidFill>
                  <a:schemeClr val="accent2"/>
                </a:solidFill>
              </a:rPr>
              <a:t>not available</a:t>
            </a:r>
            <a:r>
              <a:rPr lang="en-US" dirty="0"/>
              <a:t>” page suitable for mobile</a:t>
            </a:r>
          </a:p>
          <a:p>
            <a:r>
              <a:rPr lang="en-US" dirty="0"/>
              <a:t>Make the web page </a:t>
            </a:r>
            <a:r>
              <a:rPr lang="en-US" b="1" dirty="0">
                <a:solidFill>
                  <a:schemeClr val="accent2"/>
                </a:solidFill>
              </a:rPr>
              <a:t>simple</a:t>
            </a:r>
          </a:p>
          <a:p>
            <a:r>
              <a:rPr lang="en-US" dirty="0"/>
              <a:t>Include some sort of update mechanism or push notifications </a:t>
            </a:r>
            <a:r>
              <a:rPr lang="en-US" b="1" dirty="0">
                <a:solidFill>
                  <a:schemeClr val="accent2"/>
                </a:solidFill>
              </a:rPr>
              <a:t>in your app</a:t>
            </a:r>
          </a:p>
          <a:p>
            <a:r>
              <a:rPr lang="en-US" dirty="0"/>
              <a:t>Once an Enterprise app goes out </a:t>
            </a:r>
            <a:r>
              <a:rPr lang="en-US" b="1" i="1" dirty="0">
                <a:solidFill>
                  <a:schemeClr val="accent2"/>
                </a:solidFill>
              </a:rPr>
              <a:t>anyone</a:t>
            </a:r>
            <a:r>
              <a:rPr lang="en-US" dirty="0"/>
              <a:t> with the .IPA can install it</a:t>
            </a:r>
          </a:p>
        </p:txBody>
      </p:sp>
    </p:spTree>
    <p:extLst>
      <p:ext uri="{BB962C8B-B14F-4D97-AF65-F5344CB8AC3E}">
        <p14:creationId xmlns:p14="http://schemas.microsoft.com/office/powerpoint/2010/main" val="346877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887"/>
    </mc:Choice>
    <mc:Fallback xmlns="">
      <p:transition spd="slow" advTm="150887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Useful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  <a:alpha val="75000"/>
            </a:schemeClr>
          </a:solidFill>
        </p:spPr>
        <p:txBody>
          <a:bodyPr>
            <a:normAutofit fontScale="62500" lnSpcReduction="20000"/>
          </a:bodyPr>
          <a:lstStyle/>
          <a:p>
            <a:r>
              <a:rPr lang="en-US" sz="3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https://tinyurl.com/iosenterprise22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2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http://aaronparecki.com/articles/2011/01/21/1/how-to-distribute-your-ios-apps-over-the-air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http://delphi.radsoft.com.au/2013/10/creating-ad-hoc-deployments-of-ios-apps-with-delphi-part-2/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http://www.dnb.com/get-a-duns-number.html</a:t>
            </a:r>
          </a:p>
          <a:p>
            <a:endParaRPr lang="en-US" sz="2400" dirty="0"/>
          </a:p>
          <a:p>
            <a:r>
              <a:rPr lang="en-US" sz="2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https://developer.apple.com/programs/ios/</a:t>
            </a:r>
          </a:p>
          <a:p>
            <a:pPr marL="0" indent="0">
              <a:buNone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https://developer.apple.com/programs/ios/enterprise/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4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34"/>
    </mc:Choice>
    <mc:Fallback xmlns="">
      <p:transition spd="slow" advTm="3213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4C8DDC3-A83B-AFE5-3BE7-1DD9AE06F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140"/>
            <a:ext cx="9144000" cy="515856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0036" y="599415"/>
            <a:ext cx="5725121" cy="583355"/>
          </a:xfrm>
        </p:spPr>
        <p:txBody>
          <a:bodyPr>
            <a:normAutofit fontScale="62500" lnSpcReduction="20000"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</a:rPr>
              <a:t>Enterprise iOS apps, no app store required!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4572000" y="1182770"/>
            <a:ext cx="4258736" cy="19274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r" defTabSz="685800">
              <a:lnSpc>
                <a:spcPct val="115000"/>
              </a:lnSpc>
            </a:pPr>
            <a:r>
              <a:rPr lang="en-US" sz="3000" dirty="0">
                <a:solidFill>
                  <a:srgbClr val="ED7D31"/>
                </a:solidFill>
                <a:latin typeface="Open Sans"/>
                <a:ea typeface="Open Sans"/>
                <a:cs typeface="Open Sans"/>
                <a:sym typeface="Open Sans"/>
              </a:rPr>
              <a:t>Ian Barker</a:t>
            </a:r>
            <a:endParaRPr sz="3000" dirty="0">
              <a:solidFill>
                <a:srgbClr val="ED7D3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r" defTabSz="685800">
              <a:lnSpc>
                <a:spcPct val="115000"/>
              </a:lnSpc>
            </a:pPr>
            <a:r>
              <a:rPr lang="en-US" sz="1500" b="1" dirty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Embarcadero Delphi MVP</a:t>
            </a:r>
            <a:endParaRPr sz="1500" b="1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r" defTabSz="685800">
              <a:lnSpc>
                <a:spcPct val="115000"/>
              </a:lnSpc>
            </a:pPr>
            <a:r>
              <a:rPr lang="en-US" sz="1500" dirty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ian.barker@gmail.com</a:t>
            </a:r>
          </a:p>
          <a:p>
            <a:pPr algn="r" defTabSz="685800">
              <a:lnSpc>
                <a:spcPct val="115000"/>
              </a:lnSpc>
            </a:pPr>
            <a:endParaRPr sz="1500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685800"/>
            <a:r>
              <a:rPr lang="en-US" sz="1500" dirty="0">
                <a:solidFill>
                  <a:srgbClr val="ED7D31"/>
                </a:solidFill>
                <a:latin typeface="Open Sans"/>
                <a:ea typeface="Open Sans"/>
                <a:cs typeface="Open Sans"/>
                <a:sym typeface="Open Sans"/>
              </a:rPr>
              <a:t>			@punctuation</a:t>
            </a:r>
            <a:r>
              <a:rPr lang="en-US" sz="1500" dirty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defTabSz="685800"/>
            <a:r>
              <a:rPr lang="en-US" sz="1500" dirty="0">
                <a:solidFill>
                  <a:srgbClr val="ED7D31"/>
                </a:solidFill>
                <a:latin typeface="Open Sans"/>
                <a:ea typeface="Open Sans"/>
                <a:cs typeface="Open Sans"/>
                <a:sym typeface="Open Sans"/>
              </a:rPr>
              <a:t>			about.me/</a:t>
            </a:r>
            <a:r>
              <a:rPr lang="en-US" sz="1500" dirty="0" err="1">
                <a:solidFill>
                  <a:srgbClr val="ED7D31"/>
                </a:solidFill>
                <a:latin typeface="Open Sans"/>
                <a:ea typeface="Open Sans"/>
                <a:cs typeface="Open Sans"/>
                <a:sym typeface="Open Sans"/>
              </a:rPr>
              <a:t>IanBarker</a:t>
            </a:r>
            <a:endParaRPr sz="1500" dirty="0">
              <a:solidFill>
                <a:srgbClr val="ED7D3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Google Shape;75;p15">
            <a:extLst>
              <a:ext uri="{FF2B5EF4-FFF2-40B4-BE49-F238E27FC236}">
                <a16:creationId xmlns:a16="http://schemas.microsoft.com/office/drawing/2014/main" id="{E0EF08DC-43C8-018F-F030-E109B3797A1F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7010036" y="3256942"/>
            <a:ext cx="1820700" cy="1820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78;p15">
            <a:extLst>
              <a:ext uri="{FF2B5EF4-FFF2-40B4-BE49-F238E27FC236}">
                <a16:creationId xmlns:a16="http://schemas.microsoft.com/office/drawing/2014/main" id="{3C02875A-02DE-57E9-995F-11E424C64B54}"/>
              </a:ext>
            </a:extLst>
          </p:cNvPr>
          <p:cNvSpPr txBox="1"/>
          <p:nvPr/>
        </p:nvSpPr>
        <p:spPr>
          <a:xfrm>
            <a:off x="259492" y="4457053"/>
            <a:ext cx="6628325" cy="4154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68569" tIns="68569" rIns="68569" bIns="68569" anchor="t" anchorCtr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Slides, link &amp; replay:  </a:t>
            </a:r>
            <a:r>
              <a:rPr lang="en-US" dirty="0">
                <a:solidFill>
                  <a:srgbClr val="0563C1"/>
                </a:solidFill>
                <a:latin typeface="Open Sans"/>
                <a:ea typeface="Open Sans"/>
                <a:cs typeface="Open Sans"/>
                <a:sym typeface="Open Sans"/>
              </a:rPr>
              <a:t>https://tinyurl.com/iosenterprise22</a:t>
            </a:r>
            <a:endParaRPr dirty="0">
              <a:solidFill>
                <a:prstClr val="black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Twitter Logo transparent PNG - StickPNG">
            <a:extLst>
              <a:ext uri="{FF2B5EF4-FFF2-40B4-BE49-F238E27FC236}">
                <a16:creationId xmlns:a16="http://schemas.microsoft.com/office/drawing/2014/main" id="{292B4580-4A4F-8162-CFC6-14B754393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441" y="2552430"/>
            <a:ext cx="282583" cy="28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A2F2212D-3D53-BA4E-FBE8-30A5396E0535}"/>
              </a:ext>
            </a:extLst>
          </p:cNvPr>
          <p:cNvSpPr txBox="1">
            <a:spLocks/>
          </p:cNvSpPr>
          <p:nvPr/>
        </p:nvSpPr>
        <p:spPr>
          <a:xfrm>
            <a:off x="4081463" y="320804"/>
            <a:ext cx="2459106" cy="257501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750"/>
              </a:spcBef>
            </a:pPr>
            <a:r>
              <a:rPr lang="en-US" sz="1800" b="1" dirty="0">
                <a:solidFill>
                  <a:srgbClr val="ED7D31"/>
                </a:solidFill>
                <a:latin typeface="Calibri" panose="020F0502020204030204"/>
              </a:rPr>
              <a:t>Thanks for watching…</a:t>
            </a:r>
          </a:p>
        </p:txBody>
      </p:sp>
      <p:pic>
        <p:nvPicPr>
          <p:cNvPr id="10" name="Picture 9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A631C34-4B3D-56A5-8F66-C9106DE39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0" y="2003106"/>
            <a:ext cx="2631485" cy="2631485"/>
          </a:xfrm>
          <a:prstGeom prst="rect">
            <a:avLst/>
          </a:prstGeom>
        </p:spPr>
      </p:pic>
      <p:pic>
        <p:nvPicPr>
          <p:cNvPr id="6" name="Graphic 5" descr="Internet outline">
            <a:extLst>
              <a:ext uri="{FF2B5EF4-FFF2-40B4-BE49-F238E27FC236}">
                <a16:creationId xmlns:a16="http://schemas.microsoft.com/office/drawing/2014/main" id="{53C51C79-23E8-EB34-2A9A-176202491A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9441" y="2769290"/>
            <a:ext cx="282582" cy="28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2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364" y="205979"/>
            <a:ext cx="6191145" cy="8572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The Apple App Store?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5654" y="1200151"/>
            <a:ext cx="6191146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Love it or hate it the </a:t>
            </a:r>
            <a:r>
              <a:rPr lang="en-US" dirty="0">
                <a:solidFill>
                  <a:schemeClr val="accent2"/>
                </a:solidFill>
              </a:rPr>
              <a:t>Apple App store</a:t>
            </a:r>
            <a:r>
              <a:rPr lang="en-US" dirty="0"/>
              <a:t> is the ‘walled garden’ of curated apps which have passed Apple’s approval process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Unlike Windows and Android there is no other way to get apps onto iOS devices…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C6BC8-267C-1D4C-CE4F-23E6508D0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303" y="378895"/>
            <a:ext cx="2215312" cy="4522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9229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5067">
        <p159:morph option="byObject"/>
      </p:transition>
    </mc:Choice>
    <mc:Fallback xmlns="">
      <p:transition spd="slow" advTm="8506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364" y="205979"/>
            <a:ext cx="6191145" cy="8572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The Apple App Store?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5654" y="1200151"/>
            <a:ext cx="6191146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…or is there? 😁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C6BC8-267C-1D4C-CE4F-23E6508D0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303" y="378895"/>
            <a:ext cx="2215312" cy="4522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067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5067">
        <p159:morph option="byObject"/>
      </p:transition>
    </mc:Choice>
    <mc:Fallback xmlns="">
      <p:transition spd="slow" advTm="8506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364" y="205979"/>
            <a:ext cx="6191145" cy="8572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The Apple App Store?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5654" y="1200151"/>
            <a:ext cx="6191146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…or is there? 😲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C6BC8-267C-1D4C-CE4F-23E6508D0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303" y="378895"/>
            <a:ext cx="2215312" cy="4522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cture containing light, silhouette&#10;&#10;Description automatically generated">
            <a:extLst>
              <a:ext uri="{FF2B5EF4-FFF2-40B4-BE49-F238E27FC236}">
                <a16:creationId xmlns:a16="http://schemas.microsoft.com/office/drawing/2014/main" id="{E98B9CAE-4B6E-DEF7-A122-FD45F5F708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42" y="-608752"/>
            <a:ext cx="7874658" cy="78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1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5067"/>
    </mc:Choice>
    <mc:Fallback xmlns="">
      <p:transition advTm="8506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364" y="205979"/>
            <a:ext cx="6191145" cy="8572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Apple Enterprise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2709" y="1384027"/>
            <a:ext cx="3414090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There is an </a:t>
            </a:r>
            <a:r>
              <a:rPr lang="en-US" dirty="0">
                <a:solidFill>
                  <a:schemeClr val="accent2"/>
                </a:solidFill>
              </a:rPr>
              <a:t>Apple Developer Enterprise Program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Does </a:t>
            </a:r>
            <a:r>
              <a:rPr lang="en-US" b="1" dirty="0">
                <a:solidFill>
                  <a:schemeClr val="accent2"/>
                </a:solidFill>
              </a:rPr>
              <a:t>not</a:t>
            </a:r>
            <a:r>
              <a:rPr lang="en-US" dirty="0"/>
              <a:t> use the normal Apple app store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Costs money to join, paid </a:t>
            </a:r>
            <a:r>
              <a:rPr lang="en-US" b="1" dirty="0">
                <a:solidFill>
                  <a:schemeClr val="accent2"/>
                </a:solidFill>
              </a:rPr>
              <a:t>yearly</a:t>
            </a:r>
          </a:p>
          <a:p>
            <a:endParaRPr lang="en-US" dirty="0"/>
          </a:p>
          <a:p>
            <a:r>
              <a:rPr lang="en-US" dirty="0"/>
              <a:t>Companies are verified by Apple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C6BC8-267C-1D4C-CE4F-23E6508D00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580" y="1289803"/>
            <a:ext cx="4970130" cy="35306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826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67"/>
    </mc:Choice>
    <mc:Fallback xmlns="">
      <p:transition spd="slow" advTm="8506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is the Apple iOS Enterprise Program?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  <a:alpha val="7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A scheme which allows </a:t>
            </a:r>
            <a:r>
              <a:rPr lang="en-US" b="1" dirty="0">
                <a:solidFill>
                  <a:schemeClr val="accent2"/>
                </a:solidFill>
              </a:rPr>
              <a:t>companies</a:t>
            </a:r>
            <a:r>
              <a:rPr lang="en-US" dirty="0"/>
              <a:t> to develop in-house iOS apps for use by their </a:t>
            </a:r>
            <a:r>
              <a:rPr lang="en-US" b="1" dirty="0">
                <a:solidFill>
                  <a:schemeClr val="accent2"/>
                </a:solidFill>
              </a:rPr>
              <a:t>own staff and contractors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Costs money to join, paid yearly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Companies are verified by Apple</a:t>
            </a:r>
          </a:p>
        </p:txBody>
      </p:sp>
    </p:spTree>
    <p:extLst>
      <p:ext uri="{BB962C8B-B14F-4D97-AF65-F5344CB8AC3E}">
        <p14:creationId xmlns:p14="http://schemas.microsoft.com/office/powerpoint/2010/main" val="204019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67"/>
    </mc:Choice>
    <mc:Fallback xmlns="">
      <p:transition spd="slow" advTm="8506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is the Apple iOS Enterprise Program?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621" y="1947061"/>
            <a:ext cx="8229600" cy="2202526"/>
          </a:xfrm>
          <a:solidFill>
            <a:schemeClr val="tx2">
              <a:lumMod val="50000"/>
              <a:alpha val="75000"/>
            </a:schemeClr>
          </a:solidFill>
        </p:spPr>
        <p:txBody>
          <a:bodyPr/>
          <a:lstStyle/>
          <a:p>
            <a:r>
              <a:rPr lang="en-US" dirty="0"/>
              <a:t>Apps are distributed either </a:t>
            </a:r>
            <a:r>
              <a:rPr lang="en-US" b="1" dirty="0">
                <a:solidFill>
                  <a:schemeClr val="accent2"/>
                </a:solidFill>
              </a:rPr>
              <a:t>directly</a:t>
            </a:r>
            <a:r>
              <a:rPr lang="en-US" dirty="0"/>
              <a:t> to company-curated devices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 via a specially-written web page</a:t>
            </a:r>
          </a:p>
        </p:txBody>
      </p:sp>
    </p:spTree>
    <p:extLst>
      <p:ext uri="{BB962C8B-B14F-4D97-AF65-F5344CB8AC3E}">
        <p14:creationId xmlns:p14="http://schemas.microsoft.com/office/powerpoint/2010/main" val="69577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67"/>
    </mc:Choice>
    <mc:Fallback xmlns="">
      <p:transition spd="slow" advTm="85067"/>
    </mc:Fallback>
  </mc:AlternateContent>
</p:sld>
</file>

<file path=ppt/theme/theme1.xml><?xml version="1.0" encoding="utf-8"?>
<a:theme xmlns:a="http://schemas.openxmlformats.org/drawingml/2006/main" name="EMBT Sales Meeting Template 2012_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EMBT Sales Meeting Template 2012_v1</Template>
  <TotalTime>2706</TotalTime>
  <Words>1100</Words>
  <Application>Microsoft Office PowerPoint</Application>
  <PresentationFormat>On-screen Show (16:9)</PresentationFormat>
  <Paragraphs>163</Paragraphs>
  <Slides>32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Open Sans</vt:lpstr>
      <vt:lpstr>EMBT Sales Meeting Template 2012_v1</vt:lpstr>
      <vt:lpstr>Office Theme</vt:lpstr>
      <vt:lpstr>1_Office Theme</vt:lpstr>
      <vt:lpstr>PowerPoint Presentation</vt:lpstr>
      <vt:lpstr>Enterprise iOS apps, no app store required!</vt:lpstr>
      <vt:lpstr>PowerPoint Presentation</vt:lpstr>
      <vt:lpstr>The Apple App Store?</vt:lpstr>
      <vt:lpstr>The Apple App Store?</vt:lpstr>
      <vt:lpstr>The Apple App Store?</vt:lpstr>
      <vt:lpstr>Apple Enterprise Apps</vt:lpstr>
      <vt:lpstr>What is the Apple iOS Enterprise Program?</vt:lpstr>
      <vt:lpstr>What is the Apple iOS Enterprise Program?</vt:lpstr>
      <vt:lpstr>What is the Apple iOS Enterprise Program?</vt:lpstr>
      <vt:lpstr>Why would you want to do this?</vt:lpstr>
      <vt:lpstr>Is selling via the app store profitable?</vt:lpstr>
      <vt:lpstr>Is selling via the app store profitable?</vt:lpstr>
      <vt:lpstr>How are iOS Enterprise apps distributed?</vt:lpstr>
      <vt:lpstr>What’s the difference between an Enterprise app and a ‘normal’ app?</vt:lpstr>
      <vt:lpstr>What do you need?</vt:lpstr>
      <vt:lpstr>Sign on to the development portal</vt:lpstr>
      <vt:lpstr>Assign developers and roles to the team</vt:lpstr>
      <vt:lpstr>There are several signing certificates to produce</vt:lpstr>
      <vt:lpstr>You will also need XCode and the correct SDK</vt:lpstr>
      <vt:lpstr>Make the connection just as you do for any other iOS app</vt:lpstr>
      <vt:lpstr>If everything is set up correctly you should find RAD Studio locates and selects your Enterprise provisioning profile and distribution certificate</vt:lpstr>
      <vt:lpstr>This is controlled on the project’s compiler options page</vt:lpstr>
      <vt:lpstr>This should be the .IPA file after successful compile and deployment</vt:lpstr>
      <vt:lpstr>Distribution of your iOS Enterprise apps</vt:lpstr>
      <vt:lpstr>Using a ‘magic’ html link</vt:lpstr>
      <vt:lpstr>Creating a .Plist file for app on the website</vt:lpstr>
      <vt:lpstr> No app store required  No Apple approval </vt:lpstr>
      <vt:lpstr>PowerPoint Presentation</vt:lpstr>
      <vt:lpstr>Tips</vt:lpstr>
      <vt:lpstr>Useful links</vt:lpstr>
      <vt:lpstr>PowerPoint Presentation</vt:lpstr>
    </vt:vector>
  </TitlesOfParts>
  <Company>Embarcadero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 STUDIO IN THE ENTERPRISE</dc:title>
  <dc:creator>Michael Fox</dc:creator>
  <cp:lastModifiedBy>Ian Barker</cp:lastModifiedBy>
  <cp:revision>114</cp:revision>
  <dcterms:created xsi:type="dcterms:W3CDTF">2013-03-13T15:15:14Z</dcterms:created>
  <dcterms:modified xsi:type="dcterms:W3CDTF">2022-12-21T02:08:29Z</dcterms:modified>
</cp:coreProperties>
</file>